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CF531-546C-4722-AF1F-A2E70E45555A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C4374-892D-4BC1-A6E7-DDADEC5907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5426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r>
              <a:rPr lang="it-IT" baseline="0" dirty="0"/>
              <a:t> </a:t>
            </a:r>
            <a:r>
              <a:rPr lang="it-IT" baseline="0" dirty="0" err="1"/>
              <a:t>tested</a:t>
            </a:r>
            <a:r>
              <a:rPr lang="it-IT" baseline="0" dirty="0"/>
              <a:t> </a:t>
            </a:r>
            <a:r>
              <a:rPr lang="it-IT" baseline="0" dirty="0" err="1"/>
              <a:t>when</a:t>
            </a:r>
            <a:r>
              <a:rPr lang="it-IT" baseline="0" dirty="0"/>
              <a:t> the webcam </a:t>
            </a:r>
            <a:r>
              <a:rPr lang="it-IT" baseline="0" dirty="0" err="1"/>
              <a:t>is</a:t>
            </a:r>
            <a:r>
              <a:rPr lang="it-IT" baseline="0" dirty="0"/>
              <a:t> </a:t>
            </a:r>
            <a:r>
              <a:rPr lang="it-IT" baseline="0" dirty="0" err="1"/>
              <a:t>placed</a:t>
            </a:r>
            <a:r>
              <a:rPr lang="it-IT" baseline="0" dirty="0"/>
              <a:t> </a:t>
            </a:r>
            <a:r>
              <a:rPr lang="it-IT" baseline="0" dirty="0" err="1"/>
              <a:t>at</a:t>
            </a:r>
            <a:r>
              <a:rPr lang="it-IT" baseline="0" dirty="0"/>
              <a:t> a 90 </a:t>
            </a:r>
            <a:r>
              <a:rPr lang="it-IT" baseline="0" dirty="0" err="1"/>
              <a:t>degrees</a:t>
            </a:r>
            <a:r>
              <a:rPr lang="it-IT" baseline="0" dirty="0"/>
              <a:t> angle to the </a:t>
            </a:r>
            <a:r>
              <a:rPr lang="it-IT" baseline="0" dirty="0" err="1"/>
              <a:t>controlled</a:t>
            </a:r>
            <a:r>
              <a:rPr lang="it-IT" baseline="0" dirty="0"/>
              <a:t> area, </a:t>
            </a:r>
            <a:r>
              <a:rPr lang="it-IT" baseline="0" dirty="0" err="1"/>
              <a:t>at</a:t>
            </a:r>
            <a:r>
              <a:rPr lang="it-IT" baseline="0" dirty="0"/>
              <a:t> a </a:t>
            </a:r>
            <a:r>
              <a:rPr lang="it-IT" baseline="0" dirty="0" err="1"/>
              <a:t>distance</a:t>
            </a:r>
            <a:r>
              <a:rPr lang="it-IT" baseline="0" dirty="0"/>
              <a:t> of </a:t>
            </a:r>
            <a:r>
              <a:rPr lang="it-IT" baseline="0" dirty="0" err="1"/>
              <a:t>about</a:t>
            </a:r>
            <a:r>
              <a:rPr lang="it-IT" baseline="0" dirty="0"/>
              <a:t> 50 cm from </a:t>
            </a:r>
            <a:r>
              <a:rPr lang="it-IT" baseline="0" dirty="0" err="1"/>
              <a:t>it</a:t>
            </a:r>
            <a:endParaRPr lang="it-IT" dirty="0"/>
          </a:p>
          <a:p>
            <a:r>
              <a:rPr lang="it-IT" dirty="0"/>
              <a:t>0.5 cm/s è una lumaca, 1.5 m/s un uomo che cammina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C4374-892D-4BC1-A6E7-DDADEC59079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4333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324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23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932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9487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841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0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055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428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55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040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46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5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715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180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4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2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711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543EB49-84F3-4541-A1F6-F7BF4548F942}" type="datetimeFigureOut">
              <a:rPr lang="it-IT" smtClean="0"/>
              <a:t>29/06/2016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2E6441-BA4E-45E8-BEE0-A1F701584A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51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39673" y="2707692"/>
            <a:ext cx="6947127" cy="958130"/>
          </a:xfrm>
        </p:spPr>
        <p:txBody>
          <a:bodyPr/>
          <a:lstStyle/>
          <a:p>
            <a:r>
              <a:rPr lang="it-IT" dirty="0"/>
              <a:t>IntruderVISION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924238" y="3665822"/>
            <a:ext cx="5762563" cy="2024767"/>
          </a:xfrm>
        </p:spPr>
        <p:txBody>
          <a:bodyPr>
            <a:normAutofit/>
          </a:bodyPr>
          <a:lstStyle/>
          <a:p>
            <a:r>
              <a:rPr lang="it-IT" dirty="0"/>
              <a:t>Esame di Stato 2016 – I.S.I.S. «A. Malignani»</a:t>
            </a:r>
          </a:p>
          <a:p>
            <a:endParaRPr lang="it-IT" dirty="0"/>
          </a:p>
          <a:p>
            <a:r>
              <a:rPr lang="it-IT" dirty="0"/>
              <a:t>Antonino Vacalebre</a:t>
            </a:r>
          </a:p>
          <a:p>
            <a:r>
              <a:rPr lang="it-IT" dirty="0"/>
              <a:t>5 ELI A</a:t>
            </a:r>
          </a:p>
          <a:p>
            <a:r>
              <a:rPr lang="it-IT" dirty="0"/>
              <a:t>30/06/2016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15" y="281685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09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Possibili miglioramenti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2132" y="2139518"/>
            <a:ext cx="7704667" cy="4046729"/>
          </a:xfrm>
        </p:spPr>
        <p:txBody>
          <a:bodyPr>
            <a:normAutofit/>
          </a:bodyPr>
          <a:lstStyle/>
          <a:p>
            <a:pPr lvl="0"/>
            <a:r>
              <a:rPr lang="it-IT" dirty="0"/>
              <a:t>Utilizzo di protocolli di sicurezza e codifica dei dati sensibili (es. indirizzo e-mail)</a:t>
            </a:r>
          </a:p>
          <a:p>
            <a:pPr lvl="0"/>
            <a:r>
              <a:rPr lang="it-IT" dirty="0"/>
              <a:t>Programmazione temporale dell’inizio del monitoraggio</a:t>
            </a:r>
          </a:p>
          <a:p>
            <a:pPr lvl="0"/>
            <a:r>
              <a:rPr lang="it-IT" dirty="0"/>
              <a:t>Supporto per sistemi embedded (es. Raspberry </a:t>
            </a:r>
            <a:r>
              <a:rPr lang="it-IT" dirty="0" err="1"/>
              <a:t>Pi</a:t>
            </a:r>
            <a:r>
              <a:rPr lang="it-IT" dirty="0"/>
              <a:t>)</a:t>
            </a:r>
          </a:p>
          <a:p>
            <a:pPr lvl="0"/>
            <a:r>
              <a:rPr lang="it-IT" dirty="0"/>
              <a:t>Comunicazione in locale con altri dispositivi (es. sistema di allarme)</a:t>
            </a:r>
          </a:p>
          <a:p>
            <a:pPr lvl="0"/>
            <a:r>
              <a:rPr lang="it-IT" dirty="0"/>
              <a:t>Accesso al programma tramite browser in rete locale o in remoto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761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513642"/>
          </a:xfrm>
        </p:spPr>
        <p:txBody>
          <a:bodyPr/>
          <a:lstStyle/>
          <a:p>
            <a:r>
              <a:rPr lang="it-IT" dirty="0"/>
              <a:t>Ricapitolando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2133" y="1970843"/>
            <a:ext cx="7704667" cy="4028973"/>
          </a:xfrm>
        </p:spPr>
        <p:txBody>
          <a:bodyPr/>
          <a:lstStyle/>
          <a:p>
            <a:r>
              <a:rPr lang="it-IT" dirty="0"/>
              <a:t>Software per la rilevazione di intrusioni in ambienti domestici</a:t>
            </a:r>
          </a:p>
          <a:p>
            <a:r>
              <a:rPr lang="it-IT" dirty="0"/>
              <a:t>Avverte l’utente tramite e-mail e salva un video dell’intrusione</a:t>
            </a:r>
          </a:p>
          <a:p>
            <a:r>
              <a:rPr lang="it-IT" dirty="0"/>
              <a:t>È in grado di misurare le dimensioni dell’area in movimento</a:t>
            </a:r>
          </a:p>
          <a:p>
            <a:r>
              <a:rPr lang="it-IT" dirty="0"/>
              <a:t>Necessita solamente di un PC ed una webcam qualsiasi</a:t>
            </a:r>
          </a:p>
        </p:txBody>
      </p:sp>
    </p:spTree>
    <p:extLst>
      <p:ext uri="{BB962C8B-B14F-4D97-AF65-F5344CB8AC3E}">
        <p14:creationId xmlns:p14="http://schemas.microsoft.com/office/powerpoint/2010/main" val="20775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69574" y="2436921"/>
            <a:ext cx="7704667" cy="1981200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51" y="281792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9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6521" y="279646"/>
            <a:ext cx="7704667" cy="1593542"/>
          </a:xfrm>
        </p:spPr>
        <p:txBody>
          <a:bodyPr/>
          <a:lstStyle/>
          <a:p>
            <a:r>
              <a:rPr lang="it-IT" dirty="0"/>
              <a:t>La presentazione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32549" y="1873188"/>
            <a:ext cx="6395210" cy="4193219"/>
          </a:xfrm>
        </p:spPr>
        <p:txBody>
          <a:bodyPr>
            <a:norm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IntruderVISION?</a:t>
            </a:r>
          </a:p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It</a:t>
            </a:r>
            <a:r>
              <a:rPr lang="it-IT" dirty="0"/>
              <a:t> Do?</a:t>
            </a:r>
          </a:p>
          <a:p>
            <a:r>
              <a:rPr lang="it-IT" dirty="0"/>
              <a:t>Architettura del sistema</a:t>
            </a:r>
          </a:p>
          <a:p>
            <a:r>
              <a:rPr lang="it-IT" dirty="0"/>
              <a:t>Algoritmi utilizzati</a:t>
            </a:r>
          </a:p>
          <a:p>
            <a:r>
              <a:rPr lang="it-IT" dirty="0"/>
              <a:t>Implementazione software</a:t>
            </a:r>
          </a:p>
          <a:p>
            <a:r>
              <a:rPr lang="it-IT" dirty="0"/>
              <a:t>Possibili miglioramenti e funzioni aggiuntive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05" y="2610036"/>
            <a:ext cx="368419" cy="18421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9" y="3117542"/>
            <a:ext cx="368419" cy="18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4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IntruderVISION?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software for domestic security</a:t>
            </a:r>
          </a:p>
          <a:p>
            <a:r>
              <a:rPr lang="en-GB" dirty="0"/>
              <a:t>It detects movements and intrusions</a:t>
            </a:r>
          </a:p>
          <a:p>
            <a:r>
              <a:rPr lang="en-GB" dirty="0"/>
              <a:t>It alerts the user via e-mail and saves a video clip of the intrusion</a:t>
            </a:r>
          </a:p>
          <a:p>
            <a:r>
              <a:rPr lang="en-GB" dirty="0"/>
              <a:t>It calculates the dimensions of any moving area detected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42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Video </a:t>
            </a:r>
            <a:r>
              <a:rPr lang="it-IT" dirty="0" err="1"/>
              <a:t>resolution</a:t>
            </a:r>
            <a:r>
              <a:rPr lang="it-IT" dirty="0"/>
              <a:t>: 640x480 pixel</a:t>
            </a:r>
          </a:p>
          <a:p>
            <a:r>
              <a:rPr lang="it-IT" dirty="0"/>
              <a:t>Minimum </a:t>
            </a:r>
            <a:r>
              <a:rPr lang="it-IT" dirty="0" err="1"/>
              <a:t>brightness</a:t>
            </a:r>
            <a:r>
              <a:rPr lang="it-IT" dirty="0"/>
              <a:t>: 11 lx</a:t>
            </a:r>
          </a:p>
          <a:p>
            <a:r>
              <a:rPr lang="it-IT" dirty="0"/>
              <a:t>Minimum </a:t>
            </a:r>
            <a:r>
              <a:rPr lang="it-IT" dirty="0" err="1"/>
              <a:t>dimensions</a:t>
            </a:r>
            <a:r>
              <a:rPr lang="it-IT" dirty="0"/>
              <a:t> of the </a:t>
            </a:r>
            <a:r>
              <a:rPr lang="it-IT" dirty="0" err="1"/>
              <a:t>moving</a:t>
            </a:r>
            <a:r>
              <a:rPr lang="it-IT" dirty="0"/>
              <a:t> area: 2 x 2 cm</a:t>
            </a:r>
          </a:p>
          <a:p>
            <a:r>
              <a:rPr lang="it-IT" dirty="0" err="1"/>
              <a:t>Speed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Minimum: 0.5 cm/s</a:t>
            </a:r>
          </a:p>
          <a:p>
            <a:pPr lvl="1"/>
            <a:r>
              <a:rPr lang="it-IT" dirty="0"/>
              <a:t>Maximum: 1.5 m/s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858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89" y="2201663"/>
            <a:ext cx="5815154" cy="37974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ttangolo 6"/>
          <p:cNvSpPr/>
          <p:nvPr/>
        </p:nvSpPr>
        <p:spPr>
          <a:xfrm>
            <a:off x="1926889" y="4182863"/>
            <a:ext cx="1251317" cy="1358283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3773010" y="4344140"/>
            <a:ext cx="941033" cy="1197006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4976725" y="3864747"/>
            <a:ext cx="2693582" cy="2134412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1926889" y="2181355"/>
            <a:ext cx="1331216" cy="1358283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34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442620"/>
          </a:xfrm>
        </p:spPr>
        <p:txBody>
          <a:bodyPr/>
          <a:lstStyle/>
          <a:p>
            <a:r>
              <a:rPr lang="it-IT" dirty="0"/>
              <a:t>Diagramma degli stati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30" y="1899821"/>
            <a:ext cx="6565872" cy="4170363"/>
          </a:xfrm>
          <a:ln>
            <a:solidFill>
              <a:schemeClr val="accent1"/>
            </a:solidFill>
          </a:ln>
        </p:spPr>
      </p:pic>
      <p:sp>
        <p:nvSpPr>
          <p:cNvPr id="5" name="Rettangolo 4"/>
          <p:cNvSpPr/>
          <p:nvPr/>
        </p:nvSpPr>
        <p:spPr>
          <a:xfrm>
            <a:off x="1551530" y="3506680"/>
            <a:ext cx="1369223" cy="967666"/>
          </a:xfrm>
          <a:prstGeom prst="rect">
            <a:avLst/>
          </a:prstGeom>
          <a:solidFill>
            <a:srgbClr val="D6EEFB">
              <a:alpha val="40000"/>
            </a:srgb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748179" y="3501169"/>
            <a:ext cx="1369223" cy="967666"/>
          </a:xfrm>
          <a:prstGeom prst="rect">
            <a:avLst/>
          </a:prstGeom>
          <a:solidFill>
            <a:srgbClr val="D6EEFB">
              <a:alpha val="40000"/>
            </a:srgb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73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2133" y="234982"/>
            <a:ext cx="5090998" cy="1333232"/>
          </a:xfrm>
        </p:spPr>
        <p:txBody>
          <a:bodyPr/>
          <a:lstStyle/>
          <a:p>
            <a:r>
              <a:rPr lang="it-IT" dirty="0"/>
              <a:t>Calibrazione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43380" y="1334062"/>
            <a:ext cx="5229751" cy="139934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Obbiettivo: calcolare il valore del rapporto di lunghezza pixel / centimetro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131" y="0"/>
            <a:ext cx="307086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85" y="3319138"/>
            <a:ext cx="3576222" cy="2682167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2068498" y="5415379"/>
            <a:ext cx="221942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4475826" y="3852168"/>
            <a:ext cx="221942" cy="239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/>
          <p:cNvCxnSpPr/>
          <p:nvPr/>
        </p:nvCxnSpPr>
        <p:spPr>
          <a:xfrm flipV="1">
            <a:off x="2179469" y="4002533"/>
            <a:ext cx="2382426" cy="153269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" name="Calibrazi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3582" y="2667294"/>
            <a:ext cx="5131292" cy="37004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88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4859375" cy="1673440"/>
          </a:xfrm>
        </p:spPr>
        <p:txBody>
          <a:bodyPr/>
          <a:lstStyle/>
          <a:p>
            <a:r>
              <a:rPr lang="it-IT" dirty="0"/>
              <a:t>Monitoraggio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0729" y="1705675"/>
            <a:ext cx="4859374" cy="84993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Obbiettivo: individuare movimenti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86" y="2717653"/>
            <a:ext cx="2262818" cy="16971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38" y="2717654"/>
            <a:ext cx="2264858" cy="169864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154014" y="3243045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-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637285" y="5102686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/>
              <a:t>=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238" y="4576813"/>
            <a:ext cx="2264106" cy="1698079"/>
          </a:xfrm>
          <a:prstGeom prst="rect">
            <a:avLst/>
          </a:prstGeom>
        </p:spPr>
      </p:pic>
      <p:pic>
        <p:nvPicPr>
          <p:cNvPr id="4" name="Monitoraggi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585" y="2577801"/>
            <a:ext cx="5276605" cy="38052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71" y="0"/>
            <a:ext cx="305122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79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82133" y="1961964"/>
            <a:ext cx="7704667" cy="2581913"/>
          </a:xfrm>
        </p:spPr>
        <p:txBody>
          <a:bodyPr/>
          <a:lstStyle/>
          <a:p>
            <a:r>
              <a:rPr lang="it-IT" dirty="0"/>
              <a:t>Ambiente di sviluppo e librerie </a:t>
            </a:r>
            <a:r>
              <a:rPr lang="it-IT" i="1" dirty="0"/>
              <a:t>Qt Open Source</a:t>
            </a:r>
          </a:p>
          <a:p>
            <a:r>
              <a:rPr lang="it-IT" dirty="0"/>
              <a:t>Libreria </a:t>
            </a:r>
            <a:r>
              <a:rPr lang="it-IT" i="1" dirty="0"/>
              <a:t>OpenCV</a:t>
            </a:r>
            <a:r>
              <a:rPr lang="it-IT" dirty="0"/>
              <a:t> per l’elaborazione delle immagini</a:t>
            </a:r>
          </a:p>
          <a:p>
            <a:r>
              <a:rPr lang="it-IT" dirty="0"/>
              <a:t>Libreria </a:t>
            </a:r>
            <a:r>
              <a:rPr lang="it-IT" i="1" dirty="0"/>
              <a:t>OpenSSL</a:t>
            </a:r>
            <a:r>
              <a:rPr lang="it-IT" dirty="0"/>
              <a:t> per la gestione dei servizi di rete</a:t>
            </a:r>
          </a:p>
          <a:p>
            <a:r>
              <a:rPr lang="it-IT" dirty="0"/>
              <a:t>Libreria </a:t>
            </a:r>
            <a:r>
              <a:rPr lang="it-IT" i="1" dirty="0"/>
              <a:t>SMTP Client for Qt </a:t>
            </a:r>
            <a:r>
              <a:rPr lang="it-IT" dirty="0"/>
              <a:t>per l’invio delle e-mail</a:t>
            </a:r>
          </a:p>
        </p:txBody>
      </p:sp>
      <p:pic>
        <p:nvPicPr>
          <p:cNvPr id="4" name="Immagin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1560" y="4614899"/>
            <a:ext cx="2882900" cy="175704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5" name="Immagin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3032" y="4614899"/>
            <a:ext cx="2882900" cy="175704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sse">
  <a:themeElements>
    <a:clrScheme name="Parallasse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ss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s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TM03457496[[fn=Parallasse]]</Template>
  <TotalTime>135</TotalTime>
  <Words>309</Words>
  <Application>Microsoft Office PowerPoint</Application>
  <PresentationFormat>Presentazione su schermo (4:3)</PresentationFormat>
  <Paragraphs>53</Paragraphs>
  <Slides>12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Corbel</vt:lpstr>
      <vt:lpstr>Parallasse</vt:lpstr>
      <vt:lpstr>IntruderVISION</vt:lpstr>
      <vt:lpstr>La presentazione</vt:lpstr>
      <vt:lpstr>What Is IntruderVISION?</vt:lpstr>
      <vt:lpstr>Specifications</vt:lpstr>
      <vt:lpstr>Architettura del sistema</vt:lpstr>
      <vt:lpstr>Diagramma degli stati</vt:lpstr>
      <vt:lpstr>Calibrazione</vt:lpstr>
      <vt:lpstr>Monitoraggio</vt:lpstr>
      <vt:lpstr>Implementazione software</vt:lpstr>
      <vt:lpstr>Possibili miglioramenti</vt:lpstr>
      <vt:lpstr>Ricapitolando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IntruderVISION</dc:title>
  <dc:creator>Antonino Vacalebre</dc:creator>
  <cp:lastModifiedBy>Antonino Vacalebre</cp:lastModifiedBy>
  <cp:revision>16</cp:revision>
  <dcterms:created xsi:type="dcterms:W3CDTF">2016-06-28T09:32:22Z</dcterms:created>
  <dcterms:modified xsi:type="dcterms:W3CDTF">2016-06-29T14:07:41Z</dcterms:modified>
</cp:coreProperties>
</file>